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Italics" charset="1" panose="00000500000000000000"/>
      <p:regular r:id="rId18"/>
    </p:embeddedFont>
    <p:embeddedFont>
      <p:font typeface="Aileron Bold Italics" charset="1" panose="00000800000000000000"/>
      <p:regular r:id="rId19"/>
    </p:embeddedFont>
    <p:embeddedFont>
      <p:font typeface="Aileron Thin" charset="1" panose="00000300000000000000"/>
      <p:regular r:id="rId20"/>
    </p:embeddedFont>
    <p:embeddedFont>
      <p:font typeface="Aileron Thin Italics" charset="1" panose="00000300000000000000"/>
      <p:regular r:id="rId21"/>
    </p:embeddedFont>
    <p:embeddedFont>
      <p:font typeface="Aileron Light" charset="1" panose="00000400000000000000"/>
      <p:regular r:id="rId22"/>
    </p:embeddedFont>
    <p:embeddedFont>
      <p:font typeface="Aileron Light Italics" charset="1" panose="00000400000000000000"/>
      <p:regular r:id="rId23"/>
    </p:embeddedFont>
    <p:embeddedFont>
      <p:font typeface="Aileron Ultra-Bold" charset="1" panose="00000A00000000000000"/>
      <p:regular r:id="rId24"/>
    </p:embeddedFont>
    <p:embeddedFont>
      <p:font typeface="Aileron Ultra-Bold Italics" charset="1" panose="00000A00000000000000"/>
      <p:regular r:id="rId25"/>
    </p:embeddedFont>
    <p:embeddedFont>
      <p:font typeface="Aileron Heavy" charset="1" panose="00000A00000000000000"/>
      <p:regular r:id="rId26"/>
    </p:embeddedFont>
    <p:embeddedFont>
      <p:font typeface="Aileron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jpeg" Type="http://schemas.openxmlformats.org/officeDocument/2006/relationships/image"/><Relationship Id="rId5" Target="../media/VAFriQanLBo.mp4" Type="http://schemas.openxmlformats.org/officeDocument/2006/relationships/video"/><Relationship Id="rId6" Target="../media/VAFriQanLBo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jpeg" Type="http://schemas.openxmlformats.org/officeDocument/2006/relationships/image"/><Relationship Id="rId5" Target="../media/VAFriYXPAFc.mp4" Type="http://schemas.openxmlformats.org/officeDocument/2006/relationships/video"/><Relationship Id="rId6" Target="../media/VAFriYXPAFc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VAFrpfHOvfA.mp4" Type="http://schemas.openxmlformats.org/officeDocument/2006/relationships/video"/><Relationship Id="rId6" Target="../media/VAFrpfHOvfA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jpeg" Type="http://schemas.openxmlformats.org/officeDocument/2006/relationships/image"/><Relationship Id="rId5" Target="../media/VAFriXSP-qA.mp4" Type="http://schemas.openxmlformats.org/officeDocument/2006/relationships/video"/><Relationship Id="rId6" Target="../media/VAFriXSP-q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830574"/>
            <a:ext cx="16230600" cy="1427726"/>
            <a:chOff x="0" y="0"/>
            <a:chExt cx="4274726" cy="3760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376027"/>
            </a:xfrm>
            <a:custGeom>
              <a:avLst/>
              <a:gdLst/>
              <a:ahLst/>
              <a:cxnLst/>
              <a:rect r="r" b="b" t="t" l="l"/>
              <a:pathLst>
                <a:path h="37602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376027"/>
                  </a:lnTo>
                  <a:lnTo>
                    <a:pt x="0" y="376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Aileron"/>
                </a:rPr>
                <a:t>Yarin Schlesinger, Inal Taha, Itay Hirschel Doron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7983" y="2578442"/>
            <a:ext cx="10677585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79"/>
              </a:lnSpc>
            </a:pPr>
            <a:r>
              <a:rPr lang="en-US" sz="12000" spc="120">
                <a:solidFill>
                  <a:srgbClr val="FFFFFF"/>
                </a:solidFill>
                <a:latin typeface="Aileron Heavy"/>
              </a:rPr>
              <a:t>Weather Hub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061" y="1398939"/>
            <a:ext cx="15765877" cy="8888061"/>
          </a:xfrm>
          <a:custGeom>
            <a:avLst/>
            <a:gdLst/>
            <a:ahLst/>
            <a:cxnLst/>
            <a:rect r="r" b="b" t="t" l="l"/>
            <a:pathLst>
              <a:path h="8888061" w="15765877">
                <a:moveTo>
                  <a:pt x="0" y="0"/>
                </a:moveTo>
                <a:lnTo>
                  <a:pt x="15765878" y="0"/>
                </a:lnTo>
                <a:lnTo>
                  <a:pt x="15765878" y="8888061"/>
                </a:lnTo>
                <a:lnTo>
                  <a:pt x="0" y="8888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00768" y="141605"/>
            <a:ext cx="40959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C8CCB"/>
                </a:solidFill>
                <a:latin typeface="Canva Sans Bold"/>
              </a:rPr>
              <a:t>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98346" y="1359722"/>
            <a:ext cx="15500834" cy="8719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93080" y="141605"/>
            <a:ext cx="71113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Setting Activity Hours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3239" y="141605"/>
            <a:ext cx="93310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Automatic Climate Managing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95586" y="1204798"/>
            <a:ext cx="15706353" cy="8834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4359" y="1537964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82192" y="141605"/>
            <a:ext cx="89331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Notification 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27749" y="1334370"/>
            <a:ext cx="5046517" cy="82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65"/>
              </a:lnSpc>
            </a:pPr>
            <a:r>
              <a:rPr lang="en-US" sz="5671" spc="56">
                <a:solidFill>
                  <a:srgbClr val="FFFFFF"/>
                </a:solidFill>
                <a:latin typeface="Aileron Heavy"/>
              </a:rPr>
              <a:t>The Idea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3083" y="3584829"/>
            <a:ext cx="16601835" cy="5489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5"/>
              </a:lnSpc>
            </a:pPr>
            <a:r>
              <a:rPr lang="en-US" sz="3904">
                <a:solidFill>
                  <a:srgbClr val="FFFFFF"/>
                </a:solidFill>
                <a:latin typeface="Canva Sans"/>
              </a:rPr>
              <a:t>Control the climate system through Home Assistant</a:t>
            </a:r>
          </a:p>
          <a:p>
            <a:pPr>
              <a:lnSpc>
                <a:spcPts val="5465"/>
              </a:lnSpc>
            </a:pPr>
          </a:p>
          <a:p>
            <a:pPr>
              <a:lnSpc>
                <a:spcPts val="5465"/>
              </a:lnSpc>
            </a:pPr>
            <a:r>
              <a:rPr lang="en-US" sz="3904">
                <a:solidFill>
                  <a:srgbClr val="FFFFFF"/>
                </a:solidFill>
                <a:latin typeface="Canva Sans"/>
              </a:rPr>
              <a:t>Monitor Weather</a:t>
            </a:r>
          </a:p>
          <a:p>
            <a:pPr>
              <a:lnSpc>
                <a:spcPts val="5465"/>
              </a:lnSpc>
            </a:pPr>
          </a:p>
          <a:p>
            <a:pPr>
              <a:lnSpc>
                <a:spcPts val="5465"/>
              </a:lnSpc>
            </a:pPr>
            <a:r>
              <a:rPr lang="en-US" sz="3904">
                <a:solidFill>
                  <a:srgbClr val="FFFFFF"/>
                </a:solidFill>
                <a:latin typeface="Canva Sans"/>
              </a:rPr>
              <a:t>Manage multiple properties, all concentrated in one place </a:t>
            </a:r>
          </a:p>
          <a:p>
            <a:pPr>
              <a:lnSpc>
                <a:spcPts val="5465"/>
              </a:lnSpc>
            </a:pPr>
          </a:p>
          <a:p>
            <a:pPr>
              <a:lnSpc>
                <a:spcPts val="5465"/>
              </a:lnSpc>
            </a:pPr>
            <a:r>
              <a:rPr lang="en-US" sz="3904">
                <a:solidFill>
                  <a:srgbClr val="FFFFFF"/>
                </a:solidFill>
                <a:latin typeface="Canva Sans"/>
              </a:rPr>
              <a:t>Easily done with Weather Hub.</a:t>
            </a:r>
          </a:p>
          <a:p>
            <a:pPr>
              <a:lnSpc>
                <a:spcPts val="546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C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0676" y="0"/>
            <a:ext cx="3019329" cy="6238084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2C8C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1425" y="51932"/>
            <a:ext cx="3019329" cy="6812196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36B7D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3734" y="0"/>
            <a:ext cx="3019329" cy="7373260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3CBD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0262" y="0"/>
            <a:ext cx="3019329" cy="7764700"/>
            <a:chOff x="0" y="0"/>
            <a:chExt cx="660400" cy="1698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80CD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4147" y="0"/>
            <a:ext cx="3019329" cy="5690068"/>
            <a:chOff x="0" y="0"/>
            <a:chExt cx="660400" cy="1244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798717" y="1336160"/>
            <a:ext cx="804746" cy="782069"/>
          </a:xfrm>
          <a:custGeom>
            <a:avLst/>
            <a:gdLst/>
            <a:ahLst/>
            <a:cxnLst/>
            <a:rect r="r" b="b" t="t" l="l"/>
            <a:pathLst>
              <a:path h="782069" w="804746">
                <a:moveTo>
                  <a:pt x="0" y="0"/>
                </a:moveTo>
                <a:lnTo>
                  <a:pt x="804746" y="0"/>
                </a:lnTo>
                <a:lnTo>
                  <a:pt x="804746" y="782069"/>
                </a:lnTo>
                <a:lnTo>
                  <a:pt x="0" y="782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44259" y="1245787"/>
            <a:ext cx="831336" cy="831336"/>
          </a:xfrm>
          <a:custGeom>
            <a:avLst/>
            <a:gdLst/>
            <a:ahLst/>
            <a:cxnLst/>
            <a:rect r="r" b="b" t="t" l="l"/>
            <a:pathLst>
              <a:path h="831336" w="831336">
                <a:moveTo>
                  <a:pt x="0" y="0"/>
                </a:moveTo>
                <a:lnTo>
                  <a:pt x="831336" y="0"/>
                </a:lnTo>
                <a:lnTo>
                  <a:pt x="831336" y="831336"/>
                </a:lnTo>
                <a:lnTo>
                  <a:pt x="0" y="83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44276" y="1336160"/>
            <a:ext cx="1246349" cy="1085882"/>
          </a:xfrm>
          <a:custGeom>
            <a:avLst/>
            <a:gdLst/>
            <a:ahLst/>
            <a:cxnLst/>
            <a:rect r="r" b="b" t="t" l="l"/>
            <a:pathLst>
              <a:path h="1085882" w="1246349">
                <a:moveTo>
                  <a:pt x="0" y="0"/>
                </a:moveTo>
                <a:lnTo>
                  <a:pt x="1246349" y="0"/>
                </a:lnTo>
                <a:lnTo>
                  <a:pt x="1246349" y="1085882"/>
                </a:lnTo>
                <a:lnTo>
                  <a:pt x="0" y="108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49029" y="1336160"/>
            <a:ext cx="816311" cy="816311"/>
          </a:xfrm>
          <a:custGeom>
            <a:avLst/>
            <a:gdLst/>
            <a:ahLst/>
            <a:cxnLst/>
            <a:rect r="r" b="b" t="t" l="l"/>
            <a:pathLst>
              <a:path h="816311" w="816311">
                <a:moveTo>
                  <a:pt x="0" y="0"/>
                </a:moveTo>
                <a:lnTo>
                  <a:pt x="816311" y="0"/>
                </a:lnTo>
                <a:lnTo>
                  <a:pt x="816311" y="816311"/>
                </a:lnTo>
                <a:lnTo>
                  <a:pt x="0" y="816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06519" y="1336160"/>
            <a:ext cx="1085882" cy="1085882"/>
          </a:xfrm>
          <a:custGeom>
            <a:avLst/>
            <a:gdLst/>
            <a:ahLst/>
            <a:cxnLst/>
            <a:rect r="r" b="b" t="t" l="l"/>
            <a:pathLst>
              <a:path h="1085882" w="1085882">
                <a:moveTo>
                  <a:pt x="0" y="0"/>
                </a:moveTo>
                <a:lnTo>
                  <a:pt x="1085882" y="0"/>
                </a:lnTo>
                <a:lnTo>
                  <a:pt x="1085882" y="1085882"/>
                </a:lnTo>
                <a:lnTo>
                  <a:pt x="0" y="1085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230676" y="8317150"/>
            <a:ext cx="11168538" cy="1378248"/>
            <a:chOff x="0" y="0"/>
            <a:chExt cx="14891384" cy="183766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7651" y="-57150"/>
              <a:ext cx="14883733" cy="1194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spc="168">
                  <a:solidFill>
                    <a:srgbClr val="13538A"/>
                  </a:solidFill>
                  <a:latin typeface="Aileron Heavy"/>
                </a:rPr>
                <a:t>FEATURES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258967"/>
              <a:ext cx="14883733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What Can Weather Hub do ?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93875" y="2971319"/>
            <a:ext cx="2459375" cy="973496"/>
            <a:chOff x="0" y="0"/>
            <a:chExt cx="3279166" cy="129799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19298"/>
              <a:ext cx="32791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Track Weather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501555" y="2971319"/>
            <a:ext cx="2459375" cy="2345096"/>
            <a:chOff x="0" y="0"/>
            <a:chExt cx="3279166" cy="312679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19298"/>
              <a:ext cx="3279166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Get Notified on Extreme Weather Conditions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07013" y="3026924"/>
            <a:ext cx="2459375" cy="2345096"/>
            <a:chOff x="0" y="0"/>
            <a:chExt cx="3279166" cy="3126794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19298"/>
              <a:ext cx="3279166" cy="2407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Activate Home Assistant Automations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Remotelty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323711" y="3026924"/>
            <a:ext cx="2459375" cy="1887896"/>
            <a:chOff x="0" y="0"/>
            <a:chExt cx="3279166" cy="251719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19298"/>
              <a:ext cx="327916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Set Activity Hours for Air Conditioning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725400" y="3026924"/>
            <a:ext cx="2459375" cy="973496"/>
            <a:chOff x="0" y="0"/>
            <a:chExt cx="3279166" cy="129799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19298"/>
              <a:ext cx="32791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Save energy!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086283"/>
            <a:ext cx="3525022" cy="2030323"/>
            <a:chOff x="0" y="0"/>
            <a:chExt cx="928401" cy="534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3909698" y="8499438"/>
            <a:ext cx="644024" cy="617168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909698" y="6469115"/>
            <a:ext cx="3525022" cy="2030323"/>
            <a:chOff x="0" y="0"/>
            <a:chExt cx="928401" cy="5347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42430" y="5851947"/>
            <a:ext cx="3525022" cy="2030323"/>
            <a:chOff x="0" y="0"/>
            <a:chExt cx="928401" cy="5347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49295" y="5240138"/>
            <a:ext cx="3525022" cy="2030323"/>
            <a:chOff x="0" y="0"/>
            <a:chExt cx="928401" cy="5347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8401" cy="534735"/>
            </a:xfrm>
            <a:custGeom>
              <a:avLst/>
              <a:gdLst/>
              <a:ahLst/>
              <a:cxnLst/>
              <a:rect r="r" b="b" t="t" l="l"/>
              <a:pathLst>
                <a:path h="534735" w="928401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9739770" y="7265102"/>
            <a:ext cx="618157" cy="617168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-10800000">
            <a:off x="6826088" y="7882270"/>
            <a:ext cx="618157" cy="617168"/>
            <a:chOff x="0" y="0"/>
            <a:chExt cx="6350000" cy="63398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650434" y="3574512"/>
            <a:ext cx="4525941" cy="4020616"/>
            <a:chOff x="0" y="0"/>
            <a:chExt cx="977479" cy="868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7479" cy="868343"/>
            </a:xfrm>
            <a:custGeom>
              <a:avLst/>
              <a:gdLst/>
              <a:ahLst/>
              <a:cxnLst/>
              <a:rect r="r" b="b" t="t" l="l"/>
              <a:pathLst>
                <a:path h="868343" w="977479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12640909" y="6647934"/>
            <a:ext cx="618157" cy="617168"/>
            <a:chOff x="0" y="0"/>
            <a:chExt cx="6350000" cy="63398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536408" y="5116157"/>
            <a:ext cx="188775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Get a Device</a:t>
            </a:r>
          </a:p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and place it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53722" y="4426368"/>
            <a:ext cx="188775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Create an Account and Log 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60587" y="3420228"/>
            <a:ext cx="1887754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Register the Devices Under Your Account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57927" y="2357815"/>
            <a:ext cx="1887754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Set Your Device Settings and Automation Webhooks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12214" y="2586415"/>
            <a:ext cx="188775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/>
              </a:rPr>
              <a:t>Control Your Climate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011079" y="613132"/>
            <a:ext cx="11187724" cy="1039832"/>
            <a:chOff x="0" y="0"/>
            <a:chExt cx="14916965" cy="138644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807746"/>
              <a:ext cx="1491696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/>
                </a:rPr>
                <a:t>The User's Experience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47625"/>
              <a:ext cx="14916965" cy="767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</a:pPr>
              <a:r>
                <a:rPr lang="en-US" sz="3600" spc="107">
                  <a:solidFill>
                    <a:srgbClr val="191919"/>
                  </a:solidFill>
                  <a:latin typeface="Aileron Ultra-Bold"/>
                </a:rPr>
                <a:t>HOW IT WORKS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60265" y="298118"/>
            <a:ext cx="35674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The Device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51534" y="1750571"/>
            <a:ext cx="6109289" cy="4628431"/>
          </a:xfrm>
          <a:custGeom>
            <a:avLst/>
            <a:gdLst/>
            <a:ahLst/>
            <a:cxnLst/>
            <a:rect r="r" b="b" t="t" l="l"/>
            <a:pathLst>
              <a:path h="4628431" w="6109289">
                <a:moveTo>
                  <a:pt x="0" y="0"/>
                </a:moveTo>
                <a:lnTo>
                  <a:pt x="6109289" y="0"/>
                </a:lnTo>
                <a:lnTo>
                  <a:pt x="6109289" y="4628431"/>
                </a:lnTo>
                <a:lnTo>
                  <a:pt x="0" y="462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2648" y="2345711"/>
            <a:ext cx="6700762" cy="3742951"/>
          </a:xfrm>
          <a:custGeom>
            <a:avLst/>
            <a:gdLst/>
            <a:ahLst/>
            <a:cxnLst/>
            <a:rect r="r" b="b" t="t" l="l"/>
            <a:pathLst>
              <a:path h="3742951" w="6700762">
                <a:moveTo>
                  <a:pt x="0" y="0"/>
                </a:moveTo>
                <a:lnTo>
                  <a:pt x="6700762" y="0"/>
                </a:lnTo>
                <a:lnTo>
                  <a:pt x="6700762" y="3742951"/>
                </a:lnTo>
                <a:lnTo>
                  <a:pt x="0" y="374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77685"/>
            <a:ext cx="1459304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ESP8266</a:t>
            </a:r>
            <a:r>
              <a:rPr lang="en-US" sz="3399">
                <a:solidFill>
                  <a:srgbClr val="F2F2F2"/>
                </a:solidFill>
                <a:latin typeface="Canva Sans"/>
              </a:rPr>
              <a:t> Board (With WiFi Antenna).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BMP280 Temperature and Air Pressure measure.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1062" y="2578721"/>
            <a:ext cx="17866938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Azure IoT Hub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For managing cloud to device messages.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Azure signalR Service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For syncing the information received on the app with the information stored on the cloud. Received immediate notification on extreme conditions measured by the device.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Azure Storage : Data Tables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2F2F2"/>
                </a:solidFill>
                <a:latin typeface="Canva Sans"/>
              </a:rPr>
              <a:t>For storing data.</a:t>
            </a:r>
          </a:p>
          <a:p>
            <a:pPr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6639" y="236855"/>
            <a:ext cx="1739973" cy="1744930"/>
          </a:xfrm>
          <a:custGeom>
            <a:avLst/>
            <a:gdLst/>
            <a:ahLst/>
            <a:cxnLst/>
            <a:rect r="r" b="b" t="t" l="l"/>
            <a:pathLst>
              <a:path h="1744930" w="1739973">
                <a:moveTo>
                  <a:pt x="0" y="0"/>
                </a:moveTo>
                <a:lnTo>
                  <a:pt x="1739973" y="0"/>
                </a:lnTo>
                <a:lnTo>
                  <a:pt x="1739973" y="1744930"/>
                </a:lnTo>
                <a:lnTo>
                  <a:pt x="0" y="174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9534" y="7190970"/>
            <a:ext cx="2094466" cy="1863624"/>
          </a:xfrm>
          <a:custGeom>
            <a:avLst/>
            <a:gdLst/>
            <a:ahLst/>
            <a:cxnLst/>
            <a:rect r="r" b="b" t="t" l="l"/>
            <a:pathLst>
              <a:path h="1863624" w="2094466">
                <a:moveTo>
                  <a:pt x="0" y="0"/>
                </a:moveTo>
                <a:lnTo>
                  <a:pt x="2094465" y="0"/>
                </a:lnTo>
                <a:lnTo>
                  <a:pt x="2094465" y="1863624"/>
                </a:lnTo>
                <a:lnTo>
                  <a:pt x="0" y="1863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24692" y="3607557"/>
            <a:ext cx="3263308" cy="1535943"/>
          </a:xfrm>
          <a:custGeom>
            <a:avLst/>
            <a:gdLst/>
            <a:ahLst/>
            <a:cxnLst/>
            <a:rect r="r" b="b" t="t" l="l"/>
            <a:pathLst>
              <a:path h="1535943" w="3263308">
                <a:moveTo>
                  <a:pt x="0" y="0"/>
                </a:moveTo>
                <a:lnTo>
                  <a:pt x="3263308" y="0"/>
                </a:lnTo>
                <a:lnTo>
                  <a:pt x="3263308" y="1535943"/>
                </a:lnTo>
                <a:lnTo>
                  <a:pt x="0" y="1535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66277" y="2619589"/>
            <a:ext cx="1551769" cy="1572644"/>
          </a:xfrm>
          <a:custGeom>
            <a:avLst/>
            <a:gdLst/>
            <a:ahLst/>
            <a:cxnLst/>
            <a:rect r="r" b="b" t="t" l="l"/>
            <a:pathLst>
              <a:path h="1572644" w="1551769">
                <a:moveTo>
                  <a:pt x="0" y="0"/>
                </a:moveTo>
                <a:lnTo>
                  <a:pt x="1551769" y="0"/>
                </a:lnTo>
                <a:lnTo>
                  <a:pt x="1551769" y="1572644"/>
                </a:lnTo>
                <a:lnTo>
                  <a:pt x="0" y="157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51029" y="141605"/>
            <a:ext cx="65954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Cloud Services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95284"/>
            <a:ext cx="14243209" cy="626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Azure Functions</a:t>
            </a:r>
          </a:p>
          <a:p>
            <a:pPr>
              <a:lnSpc>
                <a:spcPts val="4969"/>
              </a:lnSpc>
            </a:pPr>
          </a:p>
          <a:p>
            <a:pPr marL="766351" indent="-383175" lvl="1">
              <a:lnSpc>
                <a:spcPts val="4969"/>
              </a:lnSpc>
              <a:buFont typeface="Arial"/>
              <a:buChar char="•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HTTP Trigger</a:t>
            </a:r>
          </a:p>
          <a:p>
            <a:pPr marL="1532701" indent="-510900" lvl="2">
              <a:lnSpc>
                <a:spcPts val="4969"/>
              </a:lnSpc>
              <a:buFont typeface="Arial"/>
              <a:buChar char="⚬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For activating most of the functions</a:t>
            </a:r>
          </a:p>
          <a:p>
            <a:pPr>
              <a:lnSpc>
                <a:spcPts val="4969"/>
              </a:lnSpc>
            </a:pPr>
          </a:p>
          <a:p>
            <a:pPr marL="766351" indent="-383175" lvl="1">
              <a:lnSpc>
                <a:spcPts val="4969"/>
              </a:lnSpc>
              <a:buFont typeface="Arial"/>
              <a:buChar char="•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Event Grid Trigger</a:t>
            </a:r>
          </a:p>
          <a:p>
            <a:pPr marL="1532701" indent="-510900" lvl="2">
              <a:lnSpc>
                <a:spcPts val="4969"/>
              </a:lnSpc>
              <a:buFont typeface="Arial"/>
              <a:buChar char="⚬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For activating an automation through another function.</a:t>
            </a:r>
          </a:p>
          <a:p>
            <a:pPr>
              <a:lnSpc>
                <a:spcPts val="4969"/>
              </a:lnSpc>
            </a:pPr>
          </a:p>
          <a:p>
            <a:pPr marL="766351" indent="-383175" lvl="1">
              <a:lnSpc>
                <a:spcPts val="4969"/>
              </a:lnSpc>
              <a:buFont typeface="Arial"/>
              <a:buChar char="•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Timer Trigger</a:t>
            </a:r>
          </a:p>
          <a:p>
            <a:pPr marL="1532701" indent="-510900" lvl="2">
              <a:lnSpc>
                <a:spcPts val="4969"/>
              </a:lnSpc>
              <a:buFont typeface="Arial"/>
              <a:buChar char="⚬"/>
            </a:pPr>
            <a:r>
              <a:rPr lang="en-US" sz="3549" spc="70">
                <a:solidFill>
                  <a:srgbClr val="F2F2F2"/>
                </a:solidFill>
                <a:latin typeface="Aileron"/>
              </a:rPr>
              <a:t>For supporting the automatically managed AC activity hours.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6639" y="236855"/>
            <a:ext cx="1739973" cy="1744930"/>
          </a:xfrm>
          <a:custGeom>
            <a:avLst/>
            <a:gdLst/>
            <a:ahLst/>
            <a:cxnLst/>
            <a:rect r="r" b="b" t="t" l="l"/>
            <a:pathLst>
              <a:path h="1744930" w="1739973">
                <a:moveTo>
                  <a:pt x="0" y="0"/>
                </a:moveTo>
                <a:lnTo>
                  <a:pt x="1739973" y="0"/>
                </a:lnTo>
                <a:lnTo>
                  <a:pt x="1739973" y="1744930"/>
                </a:lnTo>
                <a:lnTo>
                  <a:pt x="0" y="174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49597" y="2629597"/>
            <a:ext cx="5049866" cy="3050277"/>
          </a:xfrm>
          <a:custGeom>
            <a:avLst/>
            <a:gdLst/>
            <a:ahLst/>
            <a:cxnLst/>
            <a:rect r="r" b="b" t="t" l="l"/>
            <a:pathLst>
              <a:path h="3050277" w="5049866">
                <a:moveTo>
                  <a:pt x="0" y="0"/>
                </a:moveTo>
                <a:lnTo>
                  <a:pt x="5049866" y="0"/>
                </a:lnTo>
                <a:lnTo>
                  <a:pt x="5049866" y="3050276"/>
                </a:lnTo>
                <a:lnTo>
                  <a:pt x="0" y="305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1029" y="141605"/>
            <a:ext cx="65954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Cloud Services Used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7175" y="3277631"/>
            <a:ext cx="17773650" cy="49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4"/>
              </a:lnSpc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Event Grid</a:t>
            </a:r>
          </a:p>
          <a:p>
            <a:pPr marL="764088" indent="-382044" lvl="1">
              <a:lnSpc>
                <a:spcPts val="4954"/>
              </a:lnSpc>
              <a:buFont typeface="Arial"/>
              <a:buChar char="•"/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An Event Grid topic to activate an azure function.</a:t>
            </a:r>
          </a:p>
          <a:p>
            <a:pPr>
              <a:lnSpc>
                <a:spcPts val="4954"/>
              </a:lnSpc>
            </a:pPr>
          </a:p>
          <a:p>
            <a:pPr>
              <a:lnSpc>
                <a:spcPts val="4954"/>
              </a:lnSpc>
            </a:pPr>
          </a:p>
          <a:p>
            <a:pPr>
              <a:lnSpc>
                <a:spcPts val="4954"/>
              </a:lnSpc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Azure Maps</a:t>
            </a:r>
          </a:p>
          <a:p>
            <a:pPr marL="764088" indent="-382044" lvl="1">
              <a:lnSpc>
                <a:spcPts val="4954"/>
              </a:lnSpc>
              <a:buFont typeface="Arial"/>
              <a:buChar char="•"/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Getting coordinates for given address, and getting current weather conditions at said coordinates.</a:t>
            </a:r>
          </a:p>
          <a:p>
            <a:pPr>
              <a:lnSpc>
                <a:spcPts val="495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6639" y="236855"/>
            <a:ext cx="1739973" cy="1744930"/>
          </a:xfrm>
          <a:custGeom>
            <a:avLst/>
            <a:gdLst/>
            <a:ahLst/>
            <a:cxnLst/>
            <a:rect r="r" b="b" t="t" l="l"/>
            <a:pathLst>
              <a:path h="1744930" w="1739973">
                <a:moveTo>
                  <a:pt x="0" y="0"/>
                </a:moveTo>
                <a:lnTo>
                  <a:pt x="1739973" y="0"/>
                </a:lnTo>
                <a:lnTo>
                  <a:pt x="1739973" y="1744930"/>
                </a:lnTo>
                <a:lnTo>
                  <a:pt x="0" y="174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47247" y="7469267"/>
            <a:ext cx="2170562" cy="2193952"/>
          </a:xfrm>
          <a:custGeom>
            <a:avLst/>
            <a:gdLst/>
            <a:ahLst/>
            <a:cxnLst/>
            <a:rect r="r" b="b" t="t" l="l"/>
            <a:pathLst>
              <a:path h="2193952" w="2170562">
                <a:moveTo>
                  <a:pt x="0" y="0"/>
                </a:moveTo>
                <a:lnTo>
                  <a:pt x="2170562" y="0"/>
                </a:lnTo>
                <a:lnTo>
                  <a:pt x="2170562" y="2193952"/>
                </a:lnTo>
                <a:lnTo>
                  <a:pt x="0" y="2193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99328" y="2993296"/>
            <a:ext cx="2150204" cy="2150204"/>
          </a:xfrm>
          <a:custGeom>
            <a:avLst/>
            <a:gdLst/>
            <a:ahLst/>
            <a:cxnLst/>
            <a:rect r="r" b="b" t="t" l="l"/>
            <a:pathLst>
              <a:path h="2150204" w="2150204">
                <a:moveTo>
                  <a:pt x="0" y="0"/>
                </a:moveTo>
                <a:lnTo>
                  <a:pt x="2150204" y="0"/>
                </a:lnTo>
                <a:lnTo>
                  <a:pt x="2150204" y="2150204"/>
                </a:lnTo>
                <a:lnTo>
                  <a:pt x="0" y="2150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51029" y="141605"/>
            <a:ext cx="65954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Cloud Services Used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19738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0.0000" end="7.3333"/>
                </p14:media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40853" y="4990602"/>
            <a:ext cx="9415818" cy="5296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938" y="1605270"/>
            <a:ext cx="17773650" cy="308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4"/>
              </a:lnSpc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Managing your property  climate is done through communicating with a home assistant system.</a:t>
            </a:r>
          </a:p>
          <a:p>
            <a:pPr>
              <a:lnSpc>
                <a:spcPts val="4954"/>
              </a:lnSpc>
            </a:pPr>
          </a:p>
          <a:p>
            <a:pPr>
              <a:lnSpc>
                <a:spcPts val="4954"/>
              </a:lnSpc>
            </a:pPr>
            <a:r>
              <a:rPr lang="en-US" sz="3539" spc="70">
                <a:solidFill>
                  <a:srgbClr val="F2F2F2"/>
                </a:solidFill>
                <a:latin typeface="Aileron"/>
              </a:rPr>
              <a:t>Home Assistant features a service which runs automations through an HTTP request on your local WiFi Network (Webhook triggered automations)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53758" y="141605"/>
            <a:ext cx="57900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2F2"/>
                </a:solidFill>
                <a:latin typeface="Canva Sans Bold"/>
              </a:rPr>
              <a:t>Managing Climate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DAFriCTpwd0</dc:identifier>
  <dcterms:modified xsi:type="dcterms:W3CDTF">2011-08-01T06:04:30Z</dcterms:modified>
  <cp:revision>1</cp:revision>
  <dc:title>Features</dc:title>
</cp:coreProperties>
</file>